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w" charset="1" panose="00000500000000000000"/>
      <p:regular r:id="rId22"/>
    </p:embeddedFont>
    <p:embeddedFont>
      <p:font typeface="League Spartan" charset="1" panose="00000800000000000000"/>
      <p:regular r:id="rId23"/>
    </p:embeddedFont>
    <p:embeddedFont>
      <p:font typeface="Open Sans Bold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" charset="1" panose="020B0606030504020204"/>
      <p:regular r:id="rId26"/>
    </p:embeddedFont>
    <p:embeddedFont>
      <p:font typeface="Arimo Bold" charset="1" panose="020B07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847" y="667104"/>
            <a:ext cx="7044307" cy="7207236"/>
          </a:xfrm>
          <a:custGeom>
            <a:avLst/>
            <a:gdLst/>
            <a:ahLst/>
            <a:cxnLst/>
            <a:rect r="r" b="b" t="t" l="l"/>
            <a:pathLst>
              <a:path h="7207236" w="7044307">
                <a:moveTo>
                  <a:pt x="0" y="0"/>
                </a:moveTo>
                <a:lnTo>
                  <a:pt x="7044306" y="0"/>
                </a:lnTo>
                <a:lnTo>
                  <a:pt x="7044306" y="7207237"/>
                </a:lnTo>
                <a:lnTo>
                  <a:pt x="0" y="7207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1878620" y="4915852"/>
            <a:ext cx="571748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666057"/>
                </a:solidFill>
                <a:latin typeface="Now"/>
                <a:ea typeface="Now"/>
                <a:cs typeface="Now"/>
                <a:sym typeface="Now"/>
              </a:rPr>
              <a:t>github.com/atoosa-r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85258" y="9013825"/>
            <a:ext cx="571748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E73113"/>
                </a:solidFill>
                <a:latin typeface="Now"/>
                <a:ea typeface="Now"/>
                <a:cs typeface="Now"/>
                <a:sym typeface="Now"/>
              </a:rPr>
              <a:t>ATOOSA RASHID</a:t>
            </a:r>
          </a:p>
        </p:txBody>
      </p:sp>
      <p:sp>
        <p:nvSpPr>
          <p:cNvPr name="TextBox 5" id="5"/>
          <p:cNvSpPr txBox="true"/>
          <p:nvPr/>
        </p:nvSpPr>
        <p:spPr>
          <a:xfrm rot="5400000">
            <a:off x="14449136" y="4915852"/>
            <a:ext cx="5717484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666057"/>
                </a:solidFill>
                <a:latin typeface="Now"/>
                <a:ea typeface="Now"/>
                <a:cs typeface="Now"/>
                <a:sym typeface="Now"/>
              </a:rPr>
              <a:t>github.com/atoosa-r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10057" y="7029651"/>
            <a:ext cx="8667886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700" spc="1480">
                <a:solidFill>
                  <a:srgbClr val="E73113"/>
                </a:solidFill>
                <a:latin typeface="Now"/>
                <a:ea typeface="Now"/>
                <a:cs typeface="Now"/>
                <a:sym typeface="Now"/>
              </a:rPr>
              <a:t>RECOMMENDATION SYSTEMS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17613" y="9462135"/>
            <a:ext cx="13290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1581" y="2333204"/>
            <a:ext cx="4976372" cy="5620593"/>
          </a:xfrm>
          <a:custGeom>
            <a:avLst/>
            <a:gdLst/>
            <a:ahLst/>
            <a:cxnLst/>
            <a:rect r="r" b="b" t="t" l="l"/>
            <a:pathLst>
              <a:path h="5620593" w="4976372">
                <a:moveTo>
                  <a:pt x="0" y="0"/>
                </a:moveTo>
                <a:lnTo>
                  <a:pt x="4976371" y="0"/>
                </a:lnTo>
                <a:lnTo>
                  <a:pt x="4976371" y="5620592"/>
                </a:lnTo>
                <a:lnTo>
                  <a:pt x="0" y="5620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18444" y="2333204"/>
            <a:ext cx="4295336" cy="5620593"/>
          </a:xfrm>
          <a:custGeom>
            <a:avLst/>
            <a:gdLst/>
            <a:ahLst/>
            <a:cxnLst/>
            <a:rect r="r" b="b" t="t" l="l"/>
            <a:pathLst>
              <a:path h="5620593" w="4295336">
                <a:moveTo>
                  <a:pt x="0" y="0"/>
                </a:moveTo>
                <a:lnTo>
                  <a:pt x="4295336" y="0"/>
                </a:lnTo>
                <a:lnTo>
                  <a:pt x="4295336" y="5620592"/>
                </a:lnTo>
                <a:lnTo>
                  <a:pt x="0" y="562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2094" y="9462135"/>
            <a:ext cx="34394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6359" y="1019175"/>
            <a:ext cx="801670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80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PREVIOUS PURCHASES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7706" y="1970307"/>
            <a:ext cx="4349578" cy="6574381"/>
          </a:xfrm>
          <a:custGeom>
            <a:avLst/>
            <a:gdLst/>
            <a:ahLst/>
            <a:cxnLst/>
            <a:rect r="r" b="b" t="t" l="l"/>
            <a:pathLst>
              <a:path h="6574381" w="4349578">
                <a:moveTo>
                  <a:pt x="0" y="0"/>
                </a:moveTo>
                <a:lnTo>
                  <a:pt x="4349578" y="0"/>
                </a:lnTo>
                <a:lnTo>
                  <a:pt x="4349578" y="6574381"/>
                </a:lnTo>
                <a:lnTo>
                  <a:pt x="0" y="657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57" t="0" r="-632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7086" y="1960782"/>
            <a:ext cx="801670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80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ADVANCED MODELING: MATRIX FACTORIZATION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97086" y="3485984"/>
            <a:ext cx="8636636" cy="620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564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Matrix Factorization (FunkSVD):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Scoring system (0 to 5) 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Decomposing large matrix into product of two smaller matrices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linear methods and gradient descent for optimization </a:t>
            </a:r>
          </a:p>
          <a:p>
            <a:pPr algn="l" marL="496567" indent="-248284" lvl="1">
              <a:lnSpc>
                <a:spcPts val="3564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matrix (C) and Article matrix (A) 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Goal: </a:t>
            </a: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Capturing latent features that describe the underlying relationship between customers and articles of clothing purchased</a:t>
            </a:r>
          </a:p>
          <a:p>
            <a:pPr algn="l" marL="496567" indent="-248284" lvl="1">
              <a:lnSpc>
                <a:spcPts val="3564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Evaluation: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Evaluating the accuracy of predicted ratings</a:t>
            </a:r>
          </a:p>
          <a:p>
            <a:pPr algn="l" marL="993135" indent="-331045" lvl="2">
              <a:lnSpc>
                <a:spcPts val="3564"/>
              </a:lnSpc>
              <a:buFont typeface="Arial"/>
              <a:buChar char="⚬"/>
            </a:pPr>
            <a:r>
              <a:rPr lang="en-US" sz="2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RMSE (0.17), MSE ( 0.029), MAE (0.09), and FCP (0.63) </a:t>
            </a:r>
          </a:p>
          <a:p>
            <a:pPr algn="l">
              <a:lnSpc>
                <a:spcPts val="325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151199" y="9462135"/>
            <a:ext cx="26573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468" y="1261012"/>
            <a:ext cx="5418023" cy="2334325"/>
            <a:chOff x="0" y="0"/>
            <a:chExt cx="1155433" cy="497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3468" y="3976337"/>
            <a:ext cx="5418023" cy="2334325"/>
            <a:chOff x="0" y="0"/>
            <a:chExt cx="1155433" cy="4978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53468" y="6691663"/>
            <a:ext cx="5418023" cy="2334325"/>
            <a:chOff x="0" y="0"/>
            <a:chExt cx="1155433" cy="497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2516753" y="3457747"/>
            <a:ext cx="691454" cy="345727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8756" y="3943350"/>
            <a:ext cx="822402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MATRIX FACTORIZATION </a:t>
            </a:r>
          </a:p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9763" y="2076774"/>
            <a:ext cx="4445434" cy="80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300" spc="15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:</a:t>
            </a:r>
          </a:p>
          <a:p>
            <a:pPr algn="ctr">
              <a:lnSpc>
                <a:spcPts val="1560"/>
              </a:lnSpc>
            </a:pPr>
          </a:p>
          <a:p>
            <a:pPr algn="ctr">
              <a:lnSpc>
                <a:spcPts val="1560"/>
              </a:lnSpc>
            </a:pPr>
            <a:r>
              <a:rPr lang="en-US" sz="1300" spc="15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0EFC7ABE48C4111B1386BC7F122AACDC291AF2C31541609C488A38D7383D6ED0</a:t>
            </a:r>
          </a:p>
          <a:p>
            <a:pPr algn="ctr">
              <a:lnSpc>
                <a:spcPts val="1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96615" y="4124325"/>
            <a:ext cx="4931729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147" indent="-201074" lvl="1">
              <a:lnSpc>
                <a:spcPts val="2235"/>
              </a:lnSpc>
              <a:buFont typeface="Arial"/>
              <a:buChar char="•"/>
            </a:pPr>
            <a:r>
              <a:rPr lang="en-US" sz="1862" spc="223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LOAD &amp; PREPARE DATA </a:t>
            </a:r>
          </a:p>
          <a:p>
            <a:pPr algn="l" marL="402147" indent="-201074" lvl="1">
              <a:lnSpc>
                <a:spcPts val="2235"/>
              </a:lnSpc>
              <a:buFont typeface="Arial"/>
              <a:buChar char="•"/>
            </a:pPr>
            <a:r>
              <a:rPr lang="en-US" sz="1862" spc="223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HYPERPARAMATER TUNING </a:t>
            </a:r>
          </a:p>
          <a:p>
            <a:pPr algn="l" marL="402147" indent="-201074" lvl="1">
              <a:lnSpc>
                <a:spcPts val="2235"/>
              </a:lnSpc>
              <a:buFont typeface="Arial"/>
              <a:buChar char="•"/>
            </a:pPr>
            <a:r>
              <a:rPr lang="en-US" sz="1862" spc="223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TRAIN THE MODEL </a:t>
            </a:r>
          </a:p>
          <a:p>
            <a:pPr algn="l" marL="402147" indent="-201074" lvl="1">
              <a:lnSpc>
                <a:spcPts val="2235"/>
              </a:lnSpc>
              <a:buFont typeface="Arial"/>
              <a:buChar char="•"/>
            </a:pPr>
            <a:r>
              <a:rPr lang="en-US" sz="1862" spc="223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GENERATE RECCOMENDED ITEMS BASED ON PREDICTED SCORES</a:t>
            </a:r>
          </a:p>
          <a:p>
            <a:pPr algn="l" marL="402147" indent="-201074" lvl="1">
              <a:lnSpc>
                <a:spcPts val="2235"/>
              </a:lnSpc>
              <a:buFont typeface="Arial"/>
              <a:buChar char="•"/>
            </a:pPr>
            <a:r>
              <a:rPr lang="en-US" sz="1862" spc="223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EVALUATE MODEL</a:t>
            </a:r>
          </a:p>
          <a:p>
            <a:pPr algn="ctr">
              <a:lnSpc>
                <a:spcPts val="223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12516753" y="6173072"/>
            <a:ext cx="691454" cy="345727"/>
            <a:chOff x="0" y="0"/>
            <a:chExt cx="8128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75042" y="7125050"/>
            <a:ext cx="5296450" cy="150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RECOMMENDED ARTICLES: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ARARTICLE ID: 538699007, PRODUCT NAME: V-NECK STRAP TOP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876009004, PRODUCT NAME: NAT LS CORD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833534001, PRODUCT NAME: MC CAIRN TWEED JACKET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856270003, PRODUCT NAME: BOUNCE SEAMLESS CROPPED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906226001, PRODUCT NAME: SQUARED TOP </a:t>
            </a:r>
          </a:p>
          <a:p>
            <a:pPr algn="l">
              <a:lnSpc>
                <a:spcPts val="177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108857" y="9462135"/>
            <a:ext cx="350416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96773"/>
            <a:ext cx="7037183" cy="4887567"/>
          </a:xfrm>
          <a:custGeom>
            <a:avLst/>
            <a:gdLst/>
            <a:ahLst/>
            <a:cxnLst/>
            <a:rect r="r" b="b" t="t" l="l"/>
            <a:pathLst>
              <a:path h="4887567" w="7037183">
                <a:moveTo>
                  <a:pt x="0" y="0"/>
                </a:moveTo>
                <a:lnTo>
                  <a:pt x="7037183" y="0"/>
                </a:lnTo>
                <a:lnTo>
                  <a:pt x="7037183" y="4887567"/>
                </a:lnTo>
                <a:lnTo>
                  <a:pt x="0" y="488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4" r="0" b="-7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3309" y="2896773"/>
            <a:ext cx="7108321" cy="4929627"/>
          </a:xfrm>
          <a:custGeom>
            <a:avLst/>
            <a:gdLst/>
            <a:ahLst/>
            <a:cxnLst/>
            <a:rect r="r" b="b" t="t" l="l"/>
            <a:pathLst>
              <a:path h="4929627" w="7108321">
                <a:moveTo>
                  <a:pt x="0" y="0"/>
                </a:moveTo>
                <a:lnTo>
                  <a:pt x="7108321" y="0"/>
                </a:lnTo>
                <a:lnTo>
                  <a:pt x="7108321" y="4929626"/>
                </a:lnTo>
                <a:lnTo>
                  <a:pt x="0" y="4929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3" r="0" b="-14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9796" y="9462135"/>
            <a:ext cx="328538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6359" y="1019175"/>
            <a:ext cx="801670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spc="480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LATENT LAYERS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9971" y="5477201"/>
            <a:ext cx="4769142" cy="3781099"/>
          </a:xfrm>
          <a:custGeom>
            <a:avLst/>
            <a:gdLst/>
            <a:ahLst/>
            <a:cxnLst/>
            <a:rect r="r" b="b" t="t" l="l"/>
            <a:pathLst>
              <a:path h="3781099" w="4769142">
                <a:moveTo>
                  <a:pt x="0" y="0"/>
                </a:moveTo>
                <a:lnTo>
                  <a:pt x="4769142" y="0"/>
                </a:lnTo>
                <a:lnTo>
                  <a:pt x="4769142" y="3781099"/>
                </a:lnTo>
                <a:lnTo>
                  <a:pt x="0" y="3781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4" r="-50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25111" y="1028700"/>
            <a:ext cx="3708730" cy="3691520"/>
          </a:xfrm>
          <a:custGeom>
            <a:avLst/>
            <a:gdLst/>
            <a:ahLst/>
            <a:cxnLst/>
            <a:rect r="r" b="b" t="t" l="l"/>
            <a:pathLst>
              <a:path h="3691520" w="3708730">
                <a:moveTo>
                  <a:pt x="0" y="0"/>
                </a:moveTo>
                <a:lnTo>
                  <a:pt x="3708730" y="0"/>
                </a:lnTo>
                <a:lnTo>
                  <a:pt x="3708730" y="3691520"/>
                </a:lnTo>
                <a:lnTo>
                  <a:pt x="0" y="369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16434" y="5477201"/>
            <a:ext cx="4595762" cy="3781099"/>
          </a:xfrm>
          <a:custGeom>
            <a:avLst/>
            <a:gdLst/>
            <a:ahLst/>
            <a:cxnLst/>
            <a:rect r="r" b="b" t="t" l="l"/>
            <a:pathLst>
              <a:path h="3781099" w="4595762">
                <a:moveTo>
                  <a:pt x="0" y="0"/>
                </a:moveTo>
                <a:lnTo>
                  <a:pt x="4595761" y="0"/>
                </a:lnTo>
                <a:lnTo>
                  <a:pt x="4595761" y="3781099"/>
                </a:lnTo>
                <a:lnTo>
                  <a:pt x="0" y="3781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62515" y="1028700"/>
            <a:ext cx="3796244" cy="3691520"/>
          </a:xfrm>
          <a:custGeom>
            <a:avLst/>
            <a:gdLst/>
            <a:ahLst/>
            <a:cxnLst/>
            <a:rect r="r" b="b" t="t" l="l"/>
            <a:pathLst>
              <a:path h="3691520" w="3796244">
                <a:moveTo>
                  <a:pt x="0" y="0"/>
                </a:moveTo>
                <a:lnTo>
                  <a:pt x="3796244" y="0"/>
                </a:lnTo>
                <a:lnTo>
                  <a:pt x="3796244" y="3691520"/>
                </a:lnTo>
                <a:lnTo>
                  <a:pt x="0" y="3691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0193" y="1028700"/>
            <a:ext cx="4196116" cy="3691520"/>
          </a:xfrm>
          <a:custGeom>
            <a:avLst/>
            <a:gdLst/>
            <a:ahLst/>
            <a:cxnLst/>
            <a:rect r="r" b="b" t="t" l="l"/>
            <a:pathLst>
              <a:path h="3691520" w="4196116">
                <a:moveTo>
                  <a:pt x="0" y="0"/>
                </a:moveTo>
                <a:lnTo>
                  <a:pt x="4196116" y="0"/>
                </a:lnTo>
                <a:lnTo>
                  <a:pt x="4196116" y="3691520"/>
                </a:lnTo>
                <a:lnTo>
                  <a:pt x="0" y="369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19684" y="9462135"/>
            <a:ext cx="32876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61316"/>
            <a:ext cx="7292323" cy="5474267"/>
          </a:xfrm>
          <a:custGeom>
            <a:avLst/>
            <a:gdLst/>
            <a:ahLst/>
            <a:cxnLst/>
            <a:rect r="r" b="b" t="t" l="l"/>
            <a:pathLst>
              <a:path h="5474267" w="7292323">
                <a:moveTo>
                  <a:pt x="0" y="0"/>
                </a:moveTo>
                <a:lnTo>
                  <a:pt x="7292323" y="0"/>
                </a:lnTo>
                <a:lnTo>
                  <a:pt x="7292323" y="5474267"/>
                </a:lnTo>
                <a:lnTo>
                  <a:pt x="0" y="54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1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297438"/>
            <a:ext cx="1286715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719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NEXT STEPS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280341"/>
            <a:ext cx="7443147" cy="364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971" indent="-264985" lvl="1">
              <a:lnSpc>
                <a:spcPts val="4909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Exploring Existing Reccomender Systems </a:t>
            </a:r>
          </a:p>
          <a:p>
            <a:pPr algn="l" marL="1059942" indent="-353314" lvl="2">
              <a:lnSpc>
                <a:spcPts val="4909"/>
              </a:lnSpc>
              <a:buFont typeface="Arial"/>
              <a:buChar char="⚬"/>
            </a:pPr>
            <a:r>
              <a:rPr lang="en-US" sz="24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Evaluating latent layers </a:t>
            </a:r>
          </a:p>
          <a:p>
            <a:pPr algn="l" marL="529971" indent="-264985" lvl="1">
              <a:lnSpc>
                <a:spcPts val="4909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TensorFlow Recommender </a:t>
            </a:r>
          </a:p>
          <a:p>
            <a:pPr algn="l" marL="1059942" indent="-353314" lvl="2">
              <a:lnSpc>
                <a:spcPts val="4909"/>
              </a:lnSpc>
              <a:buFont typeface="Arial"/>
              <a:buChar char="⚬"/>
            </a:pPr>
            <a:r>
              <a:rPr lang="en-US" sz="24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Incorporating user and word embedding</a:t>
            </a:r>
          </a:p>
          <a:p>
            <a:pPr algn="l" marL="529971" indent="-264985" lvl="1">
              <a:lnSpc>
                <a:spcPts val="4909"/>
              </a:lnSpc>
              <a:buFont typeface="Arial"/>
              <a:buChar char="•"/>
            </a:pPr>
            <a:r>
              <a:rPr lang="en-US" sz="2454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Visualizing Recommendations </a:t>
            </a:r>
          </a:p>
          <a:p>
            <a:pPr algn="l" marL="1059942" indent="-353314" lvl="2">
              <a:lnSpc>
                <a:spcPts val="4909"/>
              </a:lnSpc>
              <a:buFont typeface="Arial"/>
              <a:buChar char="⚬"/>
            </a:pPr>
            <a:r>
              <a:rPr lang="en-US" sz="245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Streamlit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22810" y="9462135"/>
            <a:ext cx="32251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5042" y="2227831"/>
            <a:ext cx="10522958" cy="5531860"/>
          </a:xfrm>
          <a:custGeom>
            <a:avLst/>
            <a:gdLst/>
            <a:ahLst/>
            <a:cxnLst/>
            <a:rect r="r" b="b" t="t" l="l"/>
            <a:pathLst>
              <a:path h="5531860" w="10522958">
                <a:moveTo>
                  <a:pt x="0" y="0"/>
                </a:moveTo>
                <a:lnTo>
                  <a:pt x="10522958" y="0"/>
                </a:lnTo>
                <a:lnTo>
                  <a:pt x="10522958" y="5531861"/>
                </a:lnTo>
                <a:lnTo>
                  <a:pt x="0" y="5531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8589" y="1789681"/>
            <a:ext cx="7945144" cy="415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94"/>
              </a:lnSpc>
            </a:pPr>
            <a:r>
              <a:rPr lang="en-US" sz="10299" spc="1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71428" y="8970299"/>
            <a:ext cx="7945144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479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QUESTIONS?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16819" y="9462135"/>
            <a:ext cx="33449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16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7706" y="1970307"/>
            <a:ext cx="4349578" cy="6574381"/>
          </a:xfrm>
          <a:custGeom>
            <a:avLst/>
            <a:gdLst/>
            <a:ahLst/>
            <a:cxnLst/>
            <a:rect r="r" b="b" t="t" l="l"/>
            <a:pathLst>
              <a:path h="6574381" w="4349578">
                <a:moveTo>
                  <a:pt x="0" y="0"/>
                </a:moveTo>
                <a:lnTo>
                  <a:pt x="4349578" y="0"/>
                </a:lnTo>
                <a:lnTo>
                  <a:pt x="4349578" y="6574381"/>
                </a:lnTo>
                <a:lnTo>
                  <a:pt x="0" y="657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57" t="0" r="-632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7052" y="3151785"/>
            <a:ext cx="7706737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80"/>
              </a:lnSpc>
            </a:pPr>
            <a:r>
              <a:rPr lang="en-US" sz="7900" spc="948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7052" y="4544873"/>
            <a:ext cx="7706737" cy="311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538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Problem: </a:t>
            </a:r>
            <a:r>
              <a:rPr lang="en-US" sz="21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Difficulty finding suitable fashion items.</a:t>
            </a:r>
          </a:p>
          <a:p>
            <a:pPr algn="l" marL="474978" indent="-237489" lvl="1">
              <a:lnSpc>
                <a:spcPts val="538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Solution:</a:t>
            </a:r>
            <a:r>
              <a:rPr lang="en-US" sz="21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Personalized recommendation system.</a:t>
            </a:r>
          </a:p>
          <a:p>
            <a:pPr algn="l" marL="474978" indent="-237489" lvl="1">
              <a:lnSpc>
                <a:spcPts val="538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Impact: </a:t>
            </a:r>
            <a:r>
              <a:rPr lang="en-US" sz="2199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Enhanced shopping experience, increased satisfaction, reduced returns.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175272" y="9462135"/>
            <a:ext cx="21758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61316"/>
            <a:ext cx="7292323" cy="5474267"/>
          </a:xfrm>
          <a:custGeom>
            <a:avLst/>
            <a:gdLst/>
            <a:ahLst/>
            <a:cxnLst/>
            <a:rect r="r" b="b" t="t" l="l"/>
            <a:pathLst>
              <a:path h="5474267" w="7292323">
                <a:moveTo>
                  <a:pt x="0" y="0"/>
                </a:moveTo>
                <a:lnTo>
                  <a:pt x="7292323" y="0"/>
                </a:lnTo>
                <a:lnTo>
                  <a:pt x="7292323" y="5474267"/>
                </a:lnTo>
                <a:lnTo>
                  <a:pt x="0" y="54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41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2004" y="7596188"/>
            <a:ext cx="9920638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864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&amp;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1932857"/>
            <a:ext cx="7443147" cy="3001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1835" indent="-265917" lvl="1">
              <a:lnSpc>
                <a:spcPts val="4163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Datasets: </a:t>
            </a:r>
            <a:r>
              <a:rPr lang="en-US" sz="24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Transactions, Articles, Customers.</a:t>
            </a:r>
          </a:p>
          <a:p>
            <a:pPr algn="l" marL="531835" indent="-265917" lvl="1">
              <a:lnSpc>
                <a:spcPts val="4163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Preprocessing: </a:t>
            </a:r>
            <a:r>
              <a:rPr lang="en-US" sz="24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Cleaning, Feature Engineering, Text Processing.</a:t>
            </a:r>
          </a:p>
          <a:p>
            <a:pPr algn="l" marL="531835" indent="-265917" lvl="1">
              <a:lnSpc>
                <a:spcPts val="4163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Source:</a:t>
            </a:r>
            <a:r>
              <a:rPr lang="en-US" sz="246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dataset is sourced from H&amp;M's transactional and product databases.</a:t>
            </a:r>
          </a:p>
          <a:p>
            <a:pPr algn="l">
              <a:lnSpc>
                <a:spcPts val="3016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186211" y="9462135"/>
            <a:ext cx="19570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3574" y="3897720"/>
            <a:ext cx="4387035" cy="4697044"/>
            <a:chOff x="0" y="0"/>
            <a:chExt cx="1155433" cy="12370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433" cy="1237082"/>
            </a:xfrm>
            <a:custGeom>
              <a:avLst/>
              <a:gdLst/>
              <a:ahLst/>
              <a:cxnLst/>
              <a:rect r="r" b="b" t="t" l="l"/>
              <a:pathLst>
                <a:path h="123708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1237082"/>
                  </a:lnTo>
                  <a:lnTo>
                    <a:pt x="0" y="1237082"/>
                  </a:lnTo>
                  <a:close/>
                </a:path>
              </a:pathLst>
            </a:custGeom>
            <a:solidFill>
              <a:srgbClr val="D9D9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5433" cy="1275182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Building on initial EDA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Reviewing </a:t>
              </a:r>
              <a:r>
                <a:rPr lang="en-US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top words </a:t>
              </a: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within product descriptions</a:t>
              </a: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Analyzing top words by department 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51609" y="3897720"/>
            <a:ext cx="4387035" cy="4697044"/>
            <a:chOff x="0" y="0"/>
            <a:chExt cx="1155433" cy="12370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5433" cy="1237082"/>
            </a:xfrm>
            <a:custGeom>
              <a:avLst/>
              <a:gdLst/>
              <a:ahLst/>
              <a:cxnLst/>
              <a:rect r="r" b="b" t="t" l="l"/>
              <a:pathLst>
                <a:path h="123708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1237082"/>
                  </a:lnTo>
                  <a:lnTo>
                    <a:pt x="0" y="123708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5433" cy="1275182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7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Data Cleaning:</a:t>
              </a:r>
              <a:r>
                <a:rPr lang="en-US" sz="1899" spc="72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Removed duplicates and handled missing values to ensure data quality.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7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Text </a:t>
              </a:r>
              <a:r>
                <a:rPr lang="en-US" sz="1899" spc="7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Processing: </a:t>
              </a:r>
              <a:r>
                <a:rPr lang="en-US" sz="1899" spc="72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Tokenized product descriptions, removed stopwords. Preparing for word embedding.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 spc="72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Creating seperate matrices 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19644" y="3897720"/>
            <a:ext cx="4387035" cy="4697044"/>
            <a:chOff x="0" y="0"/>
            <a:chExt cx="1155433" cy="12370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433" cy="1237082"/>
            </a:xfrm>
            <a:custGeom>
              <a:avLst/>
              <a:gdLst/>
              <a:ahLst/>
              <a:cxnLst/>
              <a:rect r="r" b="b" t="t" l="l"/>
              <a:pathLst>
                <a:path h="123708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1237082"/>
                  </a:lnTo>
                  <a:lnTo>
                    <a:pt x="0" y="1237082"/>
                  </a:lnTo>
                  <a:close/>
                </a:path>
              </a:pathLst>
            </a:custGeom>
            <a:solidFill>
              <a:srgbClr val="EA696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55433" cy="1275182"/>
            </a:xfrm>
            <a:prstGeom prst="rect">
              <a:avLst/>
            </a:prstGeom>
          </p:spPr>
          <p:txBody>
            <a:bodyPr anchor="t" rtlCol="false" tIns="203200" lIns="203200" bIns="203200" rIns="203200"/>
            <a:lstStyle/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Collaborative Filtering</a:t>
              </a: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With Cosine Similarity</a:t>
              </a:r>
            </a:p>
            <a:p>
              <a:pPr algn="l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User-Item</a:t>
              </a: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 Matrix creation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Matrix Factorization</a:t>
              </a:r>
            </a:p>
            <a:p>
              <a:pPr algn="l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FunkSVD algorithm </a:t>
              </a:r>
            </a:p>
            <a:p>
              <a:pPr algn="l" marL="820419" indent="-273473" lvl="2">
                <a:lnSpc>
                  <a:spcPts val="2659"/>
                </a:lnSpc>
                <a:buFont typeface="Arial"/>
                <a:buChar char="⚬"/>
              </a:pPr>
              <a:r>
                <a:rPr lang="en-US" sz="18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Surprise Library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83574" y="2892832"/>
            <a:ext cx="373360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299">
                <a:solidFill>
                  <a:srgbClr val="E73113"/>
                </a:solidFill>
                <a:latin typeface="Arimo Bold"/>
                <a:ea typeface="Arimo Bold"/>
                <a:cs typeface="Arimo Bold"/>
                <a:sym typeface="Arimo Bold"/>
              </a:rPr>
              <a:t>EXPLORATORY DATA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51609" y="3002370"/>
            <a:ext cx="43870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384">
                <a:solidFill>
                  <a:srgbClr val="E73113"/>
                </a:solidFill>
                <a:latin typeface="Arimo Bold"/>
                <a:ea typeface="Arimo Bold"/>
                <a:cs typeface="Arimo Bold"/>
                <a:sym typeface="Arimo Bold"/>
              </a:rPr>
              <a:t>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23441" y="2992845"/>
            <a:ext cx="37336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 spc="395">
                <a:solidFill>
                  <a:srgbClr val="E73113"/>
                </a:solidFill>
                <a:latin typeface="Arimo Bold"/>
                <a:ea typeface="Arimo Bold"/>
                <a:cs typeface="Arimo Bold"/>
                <a:sym typeface="Arimo Bold"/>
              </a:rPr>
              <a:t>MODELING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417369" y="6029246"/>
            <a:ext cx="3919443" cy="2397702"/>
          </a:xfrm>
          <a:custGeom>
            <a:avLst/>
            <a:gdLst/>
            <a:ahLst/>
            <a:cxnLst/>
            <a:rect r="r" b="b" t="t" l="l"/>
            <a:pathLst>
              <a:path h="2397702" w="3919443">
                <a:moveTo>
                  <a:pt x="0" y="0"/>
                </a:moveTo>
                <a:lnTo>
                  <a:pt x="3919444" y="0"/>
                </a:lnTo>
                <a:lnTo>
                  <a:pt x="3919444" y="2397702"/>
                </a:lnTo>
                <a:lnTo>
                  <a:pt x="0" y="239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186099" y="9462135"/>
            <a:ext cx="19593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9151" y="2657225"/>
            <a:ext cx="7586271" cy="4333939"/>
          </a:xfrm>
          <a:custGeom>
            <a:avLst/>
            <a:gdLst/>
            <a:ahLst/>
            <a:cxnLst/>
            <a:rect r="r" b="b" t="t" l="l"/>
            <a:pathLst>
              <a:path h="4333939" w="7586271">
                <a:moveTo>
                  <a:pt x="0" y="0"/>
                </a:moveTo>
                <a:lnTo>
                  <a:pt x="7586272" y="0"/>
                </a:lnTo>
                <a:lnTo>
                  <a:pt x="7586272" y="4333939"/>
                </a:lnTo>
                <a:lnTo>
                  <a:pt x="0" y="433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3058" y="2657225"/>
            <a:ext cx="7336669" cy="4218585"/>
          </a:xfrm>
          <a:custGeom>
            <a:avLst/>
            <a:gdLst/>
            <a:ahLst/>
            <a:cxnLst/>
            <a:rect r="r" b="b" t="t" l="l"/>
            <a:pathLst>
              <a:path h="4218585" w="7336669">
                <a:moveTo>
                  <a:pt x="0" y="0"/>
                </a:moveTo>
                <a:lnTo>
                  <a:pt x="7336669" y="0"/>
                </a:lnTo>
                <a:lnTo>
                  <a:pt x="7336669" y="4218584"/>
                </a:lnTo>
                <a:lnTo>
                  <a:pt x="0" y="4218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83311" y="8159619"/>
            <a:ext cx="992063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spc="600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EXPLORATORY DATA ANALYSIS (EDA)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89224" y="9462135"/>
            <a:ext cx="18968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7706" y="1970307"/>
            <a:ext cx="4349578" cy="6574381"/>
          </a:xfrm>
          <a:custGeom>
            <a:avLst/>
            <a:gdLst/>
            <a:ahLst/>
            <a:cxnLst/>
            <a:rect r="r" b="b" t="t" l="l"/>
            <a:pathLst>
              <a:path h="6574381" w="4349578">
                <a:moveTo>
                  <a:pt x="0" y="0"/>
                </a:moveTo>
                <a:lnTo>
                  <a:pt x="4349578" y="0"/>
                </a:lnTo>
                <a:lnTo>
                  <a:pt x="4349578" y="6574381"/>
                </a:lnTo>
                <a:lnTo>
                  <a:pt x="0" y="6574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57" t="0" r="-632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7052" y="1665885"/>
            <a:ext cx="7706737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5900" spc="708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BASELINE MODEL AND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7052" y="4735373"/>
            <a:ext cx="7706737" cy="485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3254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Collaborative Filtering:</a:t>
            </a:r>
          </a:p>
          <a:p>
            <a:pPr algn="l" marL="906777" indent="-302259" lvl="2">
              <a:lnSpc>
                <a:spcPts val="3254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Measuring</a:t>
            </a: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cosine similarity between customers based on purchase history. </a:t>
            </a:r>
          </a:p>
          <a:p>
            <a:pPr algn="l" marL="906777" indent="-302259" lvl="2">
              <a:lnSpc>
                <a:spcPts val="3254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dentifying customers with similar tastes.</a:t>
            </a:r>
          </a:p>
          <a:p>
            <a:pPr algn="l" marL="453388" indent="-226694" lvl="1">
              <a:lnSpc>
                <a:spcPts val="3254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User-Item Matrix:</a:t>
            </a:r>
          </a:p>
          <a:p>
            <a:pPr algn="l" marL="906777" indent="-302259" lvl="2">
              <a:lnSpc>
                <a:spcPts val="3254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Created a user-item matrix where each row represents a customer and each column represents an article.</a:t>
            </a:r>
          </a:p>
          <a:p>
            <a:pPr algn="l" marL="453388" indent="-226694" lvl="1">
              <a:lnSpc>
                <a:spcPts val="3254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Evaluation:</a:t>
            </a:r>
          </a:p>
          <a:p>
            <a:pPr algn="l" marL="906777" indent="-302259" lvl="2">
              <a:lnSpc>
                <a:spcPts val="3254"/>
              </a:lnSpc>
              <a:buFont typeface="Arial"/>
              <a:buChar char="⚬"/>
            </a:pPr>
            <a:r>
              <a:rPr lang="en-US" sz="2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Evaluated the recommendations by checking the similarity scores and the relevance of suggested items. </a:t>
            </a:r>
          </a:p>
          <a:p>
            <a:pPr algn="l">
              <a:lnSpc>
                <a:spcPts val="294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183234" y="9462135"/>
            <a:ext cx="20166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468" y="1261012"/>
            <a:ext cx="5418023" cy="2334325"/>
            <a:chOff x="0" y="0"/>
            <a:chExt cx="1155433" cy="497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3468" y="3976337"/>
            <a:ext cx="5418023" cy="2334325"/>
            <a:chOff x="0" y="0"/>
            <a:chExt cx="1155433" cy="4978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53468" y="6691663"/>
            <a:ext cx="5418023" cy="2334325"/>
            <a:chOff x="0" y="0"/>
            <a:chExt cx="1155433" cy="497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2516753" y="3457747"/>
            <a:ext cx="691454" cy="345727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8756" y="3943350"/>
            <a:ext cx="822402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COLLABORATIVE FILTERING</a:t>
            </a:r>
          </a:p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9763" y="2284758"/>
            <a:ext cx="444543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spc="312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INPUT CUSTOMER ID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6615" y="4343400"/>
            <a:ext cx="493172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GET CUSTOMER SIMILARITY SCORES</a:t>
            </a:r>
          </a:p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 TOP SIMILAR CUSTOMERS</a:t>
            </a:r>
          </a:p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 ARTICLES</a:t>
            </a:r>
          </a:p>
          <a:p>
            <a:pPr algn="ctr">
              <a:lnSpc>
                <a:spcPts val="235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12516753" y="6173072"/>
            <a:ext cx="691454" cy="345727"/>
            <a:chOff x="0" y="0"/>
            <a:chExt cx="8128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96615" y="7367938"/>
            <a:ext cx="4931729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PRINT OUT TOP 5 ARTICLE IDS, ARTICLE NAMES, AND IMAGES</a:t>
            </a:r>
          </a:p>
          <a:p>
            <a:pPr algn="ctr">
              <a:lnSpc>
                <a:spcPts val="235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183346" y="9462135"/>
            <a:ext cx="20143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53468" y="1261012"/>
            <a:ext cx="5418023" cy="2334325"/>
            <a:chOff x="0" y="0"/>
            <a:chExt cx="1155433" cy="497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3468" y="3976337"/>
            <a:ext cx="5418023" cy="2334325"/>
            <a:chOff x="0" y="0"/>
            <a:chExt cx="1155433" cy="4978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53468" y="6691663"/>
            <a:ext cx="5418023" cy="2334325"/>
            <a:chOff x="0" y="0"/>
            <a:chExt cx="1155433" cy="4978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5433" cy="497812"/>
            </a:xfrm>
            <a:custGeom>
              <a:avLst/>
              <a:gdLst/>
              <a:ahLst/>
              <a:cxnLst/>
              <a:rect r="r" b="b" t="t" l="l"/>
              <a:pathLst>
                <a:path h="497812" w="1155433">
                  <a:moveTo>
                    <a:pt x="0" y="0"/>
                  </a:moveTo>
                  <a:lnTo>
                    <a:pt x="1155433" y="0"/>
                  </a:lnTo>
                  <a:lnTo>
                    <a:pt x="1155433" y="497812"/>
                  </a:lnTo>
                  <a:lnTo>
                    <a:pt x="0" y="497812"/>
                  </a:lnTo>
                  <a:close/>
                </a:path>
              </a:pathLst>
            </a:custGeom>
            <a:solidFill>
              <a:srgbClr val="F3BAB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55433" cy="535912"/>
            </a:xfrm>
            <a:prstGeom prst="rect">
              <a:avLst/>
            </a:prstGeom>
          </p:spPr>
          <p:txBody>
            <a:bodyPr anchor="ctr" rtlCol="false" tIns="203200" lIns="203200" bIns="203200" rIns="2032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2516753" y="3457747"/>
            <a:ext cx="691454" cy="345727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28756" y="3943350"/>
            <a:ext cx="822402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COLLABORATIVE FILTERING</a:t>
            </a:r>
          </a:p>
          <a:p>
            <a:pPr algn="l">
              <a:lnSpc>
                <a:spcPts val="6360"/>
              </a:lnSpc>
            </a:pPr>
            <a:r>
              <a:rPr lang="en-US" sz="5300" spc="63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9763" y="2076774"/>
            <a:ext cx="4445434" cy="80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"/>
              </a:lnSpc>
            </a:pPr>
            <a:r>
              <a:rPr lang="en-US" sz="1300" spc="15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EXAMPLE :</a:t>
            </a:r>
          </a:p>
          <a:p>
            <a:pPr algn="ctr">
              <a:lnSpc>
                <a:spcPts val="1560"/>
              </a:lnSpc>
            </a:pPr>
          </a:p>
          <a:p>
            <a:pPr algn="ctr">
              <a:lnSpc>
                <a:spcPts val="1560"/>
              </a:lnSpc>
            </a:pPr>
            <a:r>
              <a:rPr lang="en-US" sz="1300" spc="156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0EFC7ABE48C4111B1386BC7F122AACDC291AF2C31541609C488A38D7383D6ED0</a:t>
            </a:r>
          </a:p>
          <a:p>
            <a:pPr algn="ctr">
              <a:lnSpc>
                <a:spcPts val="1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96615" y="4343400"/>
            <a:ext cx="4931729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GET CUSTOMER SIMILARITY SCORES</a:t>
            </a:r>
          </a:p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IDENTIFY TOP SIMILAR CUSTOMERS</a:t>
            </a:r>
          </a:p>
          <a:p>
            <a:pPr algn="l" marL="423737" indent="-211868" lvl="1">
              <a:lnSpc>
                <a:spcPts val="2355"/>
              </a:lnSpc>
              <a:buFont typeface="Arial"/>
              <a:buChar char="•"/>
            </a:pPr>
            <a:r>
              <a:rPr lang="en-US" sz="1962" spc="235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 ARTICLES</a:t>
            </a:r>
          </a:p>
          <a:p>
            <a:pPr algn="ctr">
              <a:lnSpc>
                <a:spcPts val="2355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12516753" y="6173072"/>
            <a:ext cx="691454" cy="345727"/>
            <a:chOff x="0" y="0"/>
            <a:chExt cx="8128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311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75042" y="7223526"/>
            <a:ext cx="5174876" cy="128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RECOMMENDED ARTICLES: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433414020, PRODUCT NAME: MARIA NT 2-PACK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663382005, PRODUCT NAME: WINSTON CHELSEA BOOT ARTICLE ID: 674606004, PRODUCT NAME: CHARLIE SKIRT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749878001, PRODUCT NAME: FUNC. INGELA SNOW JACKET </a:t>
            </a:r>
          </a:p>
          <a:p>
            <a:pPr algn="l">
              <a:lnSpc>
                <a:spcPts val="1773"/>
              </a:lnSpc>
            </a:pPr>
            <a:r>
              <a:rPr lang="en-US" sz="900" spc="107">
                <a:solidFill>
                  <a:srgbClr val="E7311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ARTICLE ID: 783346030, PRODUCT NAME: PRIMO SLACKS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183494" y="9462135"/>
            <a:ext cx="20114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B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3675888" cy="4114800"/>
          </a:xfrm>
          <a:custGeom>
            <a:avLst/>
            <a:gdLst/>
            <a:ahLst/>
            <a:cxnLst/>
            <a:rect r="r" b="b" t="t" l="l"/>
            <a:pathLst>
              <a:path h="4114800" w="3675888">
                <a:moveTo>
                  <a:pt x="0" y="0"/>
                </a:moveTo>
                <a:lnTo>
                  <a:pt x="3675888" y="0"/>
                </a:lnTo>
                <a:lnTo>
                  <a:pt x="36758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1525" y="1028700"/>
            <a:ext cx="4083449" cy="4114800"/>
          </a:xfrm>
          <a:custGeom>
            <a:avLst/>
            <a:gdLst/>
            <a:ahLst/>
            <a:cxnLst/>
            <a:rect r="r" b="b" t="t" l="l"/>
            <a:pathLst>
              <a:path h="4114800" w="4083449">
                <a:moveTo>
                  <a:pt x="0" y="0"/>
                </a:moveTo>
                <a:lnTo>
                  <a:pt x="4083449" y="0"/>
                </a:lnTo>
                <a:lnTo>
                  <a:pt x="40834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04588" y="5856536"/>
            <a:ext cx="3513586" cy="4114800"/>
          </a:xfrm>
          <a:custGeom>
            <a:avLst/>
            <a:gdLst/>
            <a:ahLst/>
            <a:cxnLst/>
            <a:rect r="r" b="b" t="t" l="l"/>
            <a:pathLst>
              <a:path h="4114800" w="3513586">
                <a:moveTo>
                  <a:pt x="0" y="0"/>
                </a:moveTo>
                <a:lnTo>
                  <a:pt x="3513586" y="0"/>
                </a:lnTo>
                <a:lnTo>
                  <a:pt x="3513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81910" y="1028700"/>
            <a:ext cx="4401324" cy="4114800"/>
          </a:xfrm>
          <a:custGeom>
            <a:avLst/>
            <a:gdLst/>
            <a:ahLst/>
            <a:cxnLst/>
            <a:rect r="r" b="b" t="t" l="l"/>
            <a:pathLst>
              <a:path h="4114800" w="4401324">
                <a:moveTo>
                  <a:pt x="0" y="0"/>
                </a:moveTo>
                <a:lnTo>
                  <a:pt x="4401324" y="0"/>
                </a:lnTo>
                <a:lnTo>
                  <a:pt x="4401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90323" y="5856536"/>
            <a:ext cx="3491588" cy="4114800"/>
          </a:xfrm>
          <a:custGeom>
            <a:avLst/>
            <a:gdLst/>
            <a:ahLst/>
            <a:cxnLst/>
            <a:rect r="r" b="b" t="t" l="l"/>
            <a:pathLst>
              <a:path h="4114800" w="3491588">
                <a:moveTo>
                  <a:pt x="0" y="0"/>
                </a:moveTo>
                <a:lnTo>
                  <a:pt x="3491587" y="0"/>
                </a:lnTo>
                <a:lnTo>
                  <a:pt x="34915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83234" y="9462135"/>
            <a:ext cx="20166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5"/>
              </a:lnSpc>
              <a:spcBef>
                <a:spcPct val="0"/>
              </a:spcBef>
            </a:pPr>
            <a:r>
              <a:rPr lang="en-US" sz="1962" spc="235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DAGJAnUeTng</dc:identifier>
  <dcterms:modified xsi:type="dcterms:W3CDTF">2011-08-01T06:04:30Z</dcterms:modified>
  <cp:revision>1</cp:revision>
  <dc:title>Capstone project</dc:title>
</cp:coreProperties>
</file>